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6"/>
  </p:notesMasterIdLst>
  <p:sldIdLst>
    <p:sldId id="298" r:id="rId5"/>
    <p:sldId id="295" r:id="rId6"/>
    <p:sldId id="257" r:id="rId7"/>
    <p:sldId id="300" r:id="rId8"/>
    <p:sldId id="276" r:id="rId9"/>
    <p:sldId id="261" r:id="rId10"/>
    <p:sldId id="301" r:id="rId11"/>
    <p:sldId id="260" r:id="rId12"/>
    <p:sldId id="275" r:id="rId13"/>
    <p:sldId id="299" r:id="rId14"/>
    <p:sldId id="262" r:id="rId15"/>
    <p:sldId id="263" r:id="rId16"/>
    <p:sldId id="302" r:id="rId17"/>
    <p:sldId id="294" r:id="rId18"/>
    <p:sldId id="264" r:id="rId19"/>
    <p:sldId id="268" r:id="rId20"/>
    <p:sldId id="265" r:id="rId21"/>
    <p:sldId id="304" r:id="rId22"/>
    <p:sldId id="303" r:id="rId23"/>
    <p:sldId id="30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4" d="100"/>
          <a:sy n="74" d="100"/>
        </p:scale>
        <p:origin x="3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983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20/01/2025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20/01/2025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20/01/2025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20/01/2025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9348765" TargetMode="External"/><Relationship Id="rId7" Type="http://schemas.openxmlformats.org/officeDocument/2006/relationships/hyperlink" Target="https://www.healthsystemsreview.org/articles/4031057" TargetMode="External"/><Relationship Id="rId2" Type="http://schemas.openxmlformats.org/officeDocument/2006/relationships/hyperlink" Target="https://journals.lww.com/healthcaremanagement/Fulltext/2024/05000/Managing_Healthcare_Resources_Effectively_During.10.aspx"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abs/pii/S1386505619310312" TargetMode="External"/><Relationship Id="rId5" Type="http://schemas.openxmlformats.org/officeDocument/2006/relationships/hyperlink" Target="https://www.journalofhealthcaremanagement.org/article/7568998" TargetMode="External"/><Relationship Id="rId4" Type="http://schemas.openxmlformats.org/officeDocument/2006/relationships/hyperlink" Target="https://www.igi-global.com/article/improving-hospital-efficiency/21058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943357" y="1069102"/>
            <a:ext cx="10363200" cy="962898"/>
          </a:xfrm>
          <a:prstGeom prst="rect">
            <a:avLst/>
          </a:prstGeom>
          <a:noFill/>
          <a:ln>
            <a:noFill/>
          </a:ln>
        </p:spPr>
        <p:txBody>
          <a:bodyPr spcFirstLastPara="1" wrap="square" lIns="91425" tIns="45700" rIns="91425" bIns="45700" anchor="ctr" anchorCtr="0">
            <a:noAutofit/>
          </a:bodyPr>
          <a:lstStyle/>
          <a:p>
            <a:pPr algn="ctr"/>
            <a:r>
              <a:rPr lang="en-GB" sz="2000" dirty="0"/>
              <a:t>PREDICTIVE ANALYSIS ON MEDICINES &amp; DOCTORS AVAILABILITY IN GOVERNMENT HOSPITALS</a:t>
            </a:r>
            <a:endParaRPr sz="2000"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721840"/>
          <a:ext cx="5418675" cy="219462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Shweta Singh</a:t>
            </a:r>
          </a:p>
          <a:p>
            <a:pPr>
              <a:spcBef>
                <a:spcPts val="340"/>
              </a:spcBef>
              <a:buClr>
                <a:srgbClr val="17365D"/>
              </a:buClr>
              <a:buSzPts val="1700"/>
            </a:pPr>
            <a:r>
              <a:rPr lang="en-GB" sz="1700" b="1" dirty="0">
                <a:solidFill>
                  <a:srgbClr val="17365D"/>
                </a:solidFill>
                <a:latin typeface="Cambria" panose="02040503050406030204" pitchFamily="18" charset="0"/>
                <a:ea typeface="Cambria" panose="02040503050406030204" pitchFamily="18" charset="0"/>
                <a:cs typeface="Verdana"/>
                <a:sym typeface="Verdana"/>
              </a:rPr>
              <a:t>Assistant Professor</a:t>
            </a:r>
            <a:endParaRPr sz="1700"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Review-4</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Blessed Prince P/Dr. Robin </a:t>
            </a:r>
            <a:r>
              <a:rPr lang="en-US" sz="2000" b="1" dirty="0" err="1">
                <a:solidFill>
                  <a:schemeClr val="tx1"/>
                </a:solidFill>
                <a:latin typeface="Cambria" panose="02040503050406030204" pitchFamily="18" charset="0"/>
                <a:ea typeface="Cambria" panose="02040503050406030204" pitchFamily="18" charset="0"/>
                <a:cs typeface="Verdana"/>
                <a:sym typeface="Verdana"/>
              </a:rPr>
              <a:t>Rohit</a:t>
            </a:r>
            <a:r>
              <a:rPr lang="en-US" sz="2000" b="1" dirty="0">
                <a:solidFill>
                  <a:schemeClr val="tx1"/>
                </a:solidFill>
                <a:latin typeface="Cambria" panose="02040503050406030204" pitchFamily="18" charset="0"/>
                <a:ea typeface="Cambria" panose="02040503050406030204" pitchFamily="18" charset="0"/>
                <a:cs typeface="Verdana"/>
                <a:sym typeface="Verdana"/>
              </a:rPr>
              <a:t>/</a:t>
            </a:r>
            <a:r>
              <a:rPr lang="en-US" sz="2000" b="1" dirty="0" err="1">
                <a:solidFill>
                  <a:schemeClr val="tx1"/>
                </a:solidFill>
                <a:latin typeface="Cambria" panose="02040503050406030204" pitchFamily="18" charset="0"/>
                <a:ea typeface="Cambria" panose="02040503050406030204" pitchFamily="18" charset="0"/>
                <a:cs typeface="Verdana"/>
                <a:sym typeface="Verdana"/>
              </a:rPr>
              <a:t>Dr.Asif</a:t>
            </a:r>
            <a:r>
              <a:rPr lang="en-US" sz="2000" b="1" dirty="0">
                <a:solidFill>
                  <a:schemeClr val="tx1"/>
                </a:solidFill>
                <a:latin typeface="Cambria" panose="02040503050406030204" pitchFamily="18" charset="0"/>
                <a:ea typeface="Cambria" panose="02040503050406030204" pitchFamily="18" charset="0"/>
                <a:cs typeface="Verdana"/>
                <a:sym typeface="Verdana"/>
              </a:rPr>
              <a:t> Mohammed H.B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Mr.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Amarnath</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J.L &amp; Dr.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Jayanthi</a:t>
            </a:r>
            <a:r>
              <a:rPr lang="en-US" sz="2000" b="1" dirty="0">
                <a:solidFill>
                  <a:schemeClr val="tx1"/>
                </a:solidFill>
                <a:latin typeface="Cambria" panose="02040503050406030204" pitchFamily="18" charset="0"/>
                <a:ea typeface="Cambria" panose="02040503050406030204" pitchFamily="18" charset="0"/>
                <a:cs typeface="Verdana"/>
                <a:sym typeface="Verdana"/>
              </a:rPr>
              <a:t>. K.</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3" name="Table 2"/>
          <p:cNvGraphicFramePr>
            <a:graphicFrameLocks noGrp="1"/>
          </p:cNvGraphicFramePr>
          <p:nvPr/>
        </p:nvGraphicFramePr>
        <p:xfrm>
          <a:off x="612320" y="3167742"/>
          <a:ext cx="4710794" cy="1399176"/>
        </p:xfrm>
        <a:graphic>
          <a:graphicData uri="http://schemas.openxmlformats.org/drawingml/2006/table">
            <a:tbl>
              <a:tblPr firstRow="1" bandRow="1"/>
              <a:tblGrid>
                <a:gridCol w="2355397">
                  <a:extLst>
                    <a:ext uri="{9D8B030D-6E8A-4147-A177-3AD203B41FA5}">
                      <a16:colId xmlns:a16="http://schemas.microsoft.com/office/drawing/2014/main" val="2295368169"/>
                    </a:ext>
                  </a:extLst>
                </a:gridCol>
                <a:gridCol w="2355397">
                  <a:extLst>
                    <a:ext uri="{9D8B030D-6E8A-4147-A177-3AD203B41FA5}">
                      <a16:colId xmlns:a16="http://schemas.microsoft.com/office/drawing/2014/main" val="3968494358"/>
                    </a:ext>
                  </a:extLst>
                </a:gridCol>
              </a:tblGrid>
              <a:tr h="379548">
                <a:tc>
                  <a:txBody>
                    <a:bodyPr/>
                    <a:lstStyle/>
                    <a:p>
                      <a:pPr algn="ctr"/>
                      <a:r>
                        <a:rPr lang="en-GB" dirty="0"/>
                        <a:t>20211CSE0363</a:t>
                      </a:r>
                      <a:endParaRPr lang="en-IN" dirty="0"/>
                    </a:p>
                  </a:txBody>
                  <a:tcPr/>
                </a:tc>
                <a:tc>
                  <a:txBody>
                    <a:bodyPr/>
                    <a:lstStyle/>
                    <a:p>
                      <a:pPr algn="ctr"/>
                      <a:r>
                        <a:rPr lang="en-GB" dirty="0"/>
                        <a:t>MADHU KUMAR</a:t>
                      </a:r>
                      <a:r>
                        <a:rPr lang="en-GB" baseline="0" dirty="0"/>
                        <a:t> V</a:t>
                      </a:r>
                      <a:endParaRPr lang="en-IN" dirty="0"/>
                    </a:p>
                  </a:txBody>
                  <a:tcPr/>
                </a:tc>
                <a:extLst>
                  <a:ext uri="{0D108BD9-81ED-4DB2-BD59-A6C34878D82A}">
                    <a16:rowId xmlns:a16="http://schemas.microsoft.com/office/drawing/2014/main" val="2858364822"/>
                  </a:ext>
                </a:extLst>
              </a:tr>
              <a:tr h="457380">
                <a:tc>
                  <a:txBody>
                    <a:bodyPr/>
                    <a:lstStyle/>
                    <a:p>
                      <a:pPr algn="ctr"/>
                      <a:r>
                        <a:rPr lang="en-GB" dirty="0"/>
                        <a:t>20211CSE0374</a:t>
                      </a:r>
                      <a:endParaRPr lang="en-IN" dirty="0"/>
                    </a:p>
                  </a:txBody>
                  <a:tcPr/>
                </a:tc>
                <a:tc>
                  <a:txBody>
                    <a:bodyPr/>
                    <a:lstStyle/>
                    <a:p>
                      <a:pPr algn="ctr"/>
                      <a:r>
                        <a:rPr lang="en-GB" dirty="0"/>
                        <a:t>RAVI</a:t>
                      </a:r>
                      <a:r>
                        <a:rPr lang="en-GB" baseline="0" dirty="0"/>
                        <a:t> SHIVAJI MAHIPATI</a:t>
                      </a:r>
                      <a:endParaRPr lang="en-IN" dirty="0"/>
                    </a:p>
                  </a:txBody>
                  <a:tcPr/>
                </a:tc>
                <a:extLst>
                  <a:ext uri="{0D108BD9-81ED-4DB2-BD59-A6C34878D82A}">
                    <a16:rowId xmlns:a16="http://schemas.microsoft.com/office/drawing/2014/main" val="422798928"/>
                  </a:ext>
                </a:extLst>
              </a:tr>
              <a:tr h="379548">
                <a:tc>
                  <a:txBody>
                    <a:bodyPr/>
                    <a:lstStyle/>
                    <a:p>
                      <a:pPr algn="ctr"/>
                      <a:r>
                        <a:rPr lang="en-GB" dirty="0"/>
                        <a:t>20211CSE0385</a:t>
                      </a:r>
                      <a:endParaRPr lang="en-IN" dirty="0"/>
                    </a:p>
                  </a:txBody>
                  <a:tcPr/>
                </a:tc>
                <a:tc>
                  <a:txBody>
                    <a:bodyPr/>
                    <a:lstStyle/>
                    <a:p>
                      <a:pPr algn="ctr"/>
                      <a:r>
                        <a:rPr lang="en-GB" dirty="0"/>
                        <a:t>TARUN GS</a:t>
                      </a:r>
                      <a:endParaRPr lang="en-IN" dirty="0"/>
                    </a:p>
                  </a:txBody>
                  <a:tcPr/>
                </a:tc>
                <a:extLst>
                  <a:ext uri="{0D108BD9-81ED-4DB2-BD59-A6C34878D82A}">
                    <a16:rowId xmlns:a16="http://schemas.microsoft.com/office/drawing/2014/main" val="2488385112"/>
                  </a:ext>
                </a:extLst>
              </a:tr>
            </a:tbl>
          </a:graphicData>
        </a:graphic>
      </p:graphicFrame>
    </p:spTree>
    <p:extLst>
      <p:ext uri="{BB962C8B-B14F-4D97-AF65-F5344CB8AC3E}">
        <p14:creationId xmlns:p14="http://schemas.microsoft.com/office/powerpoint/2010/main" val="1110105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The Proposed method consists of the following steps:</a:t>
            </a:r>
            <a:endParaRPr lang="en-IN" dirty="0"/>
          </a:p>
          <a:p>
            <a:pPr marL="0" indent="0">
              <a:buNone/>
            </a:pPr>
            <a:r>
              <a:rPr lang="en-US" dirty="0"/>
              <a:t>•  Step 1: User Authentication – Signup and login for patients with secure credentials.</a:t>
            </a:r>
            <a:endParaRPr lang="en-IN" dirty="0"/>
          </a:p>
          <a:p>
            <a:pPr marL="0" indent="0">
              <a:buNone/>
            </a:pPr>
            <a:r>
              <a:rPr lang="en-US" dirty="0"/>
              <a:t>•  Step 2: Staff Authentication – Staff login with predefined credentials for role-based access.</a:t>
            </a:r>
            <a:endParaRPr lang="en-IN" dirty="0"/>
          </a:p>
          <a:p>
            <a:pPr marL="0" indent="0">
              <a:buNone/>
            </a:pPr>
            <a:r>
              <a:rPr lang="en-US" dirty="0"/>
              <a:t>•  Step 3: Doctor Availability Predictor – User selects doctor type, enters appointments,    selects location, and gets availability prediction.</a:t>
            </a:r>
            <a:endParaRPr lang="en-IN" dirty="0"/>
          </a:p>
          <a:p>
            <a:pPr marL="0" indent="0">
              <a:buNone/>
            </a:pPr>
            <a:r>
              <a:rPr lang="en-US" dirty="0"/>
              <a:t>•  Step 4: Update User Details – Users can update their personal details and save changes with validation.</a:t>
            </a:r>
            <a:endParaRPr lang="en-IN" dirty="0"/>
          </a:p>
          <a:p>
            <a:pPr marL="0" indent="0">
              <a:buNone/>
            </a:pPr>
            <a:r>
              <a:rPr lang="en-US" dirty="0"/>
              <a:t>•  Step 5: Staff Dashboard – Staff can manage medicine availability, doctor details, and medicine details via CSV editor.</a:t>
            </a:r>
            <a:endParaRPr lang="en-IN" dirty="0"/>
          </a:p>
          <a:p>
            <a:pPr marL="0" indent="0">
              <a:buNone/>
            </a:pPr>
            <a:r>
              <a:rPr lang="en-US" dirty="0"/>
              <a:t>•  Step 6: Data Fetching – Fetch doctor and medicine details from respective CSV files.</a:t>
            </a:r>
            <a:endParaRPr lang="en-IN" dirty="0"/>
          </a:p>
          <a:p>
            <a:pPr marL="0" indent="0">
              <a:buNone/>
            </a:pPr>
            <a:r>
              <a:rPr lang="en-US" dirty="0"/>
              <a:t>•  Step 7: </a:t>
            </a:r>
            <a:r>
              <a:rPr lang="en-US" dirty="0" err="1"/>
              <a:t>Supabase</a:t>
            </a:r>
            <a:r>
              <a:rPr lang="en-US" dirty="0"/>
              <a:t> Database Structure – Store login details in "users" and "staffs" tables, using "</a:t>
            </a:r>
            <a:r>
              <a:rPr lang="en-US" dirty="0" err="1"/>
              <a:t>auth.users</a:t>
            </a:r>
            <a:r>
              <a:rPr lang="en-US" dirty="0"/>
              <a:t>" for unified authentication</a:t>
            </a:r>
            <a:endParaRPr lang="en-IN" dirty="0"/>
          </a:p>
          <a:p>
            <a:pPr marL="0" indent="0">
              <a:buNone/>
            </a:pPr>
            <a:endParaRPr lang="en-IN" dirty="0"/>
          </a:p>
        </p:txBody>
      </p:sp>
    </p:spTree>
    <p:extLst>
      <p:ext uri="{BB962C8B-B14F-4D97-AF65-F5344CB8AC3E}">
        <p14:creationId xmlns:p14="http://schemas.microsoft.com/office/powerpoint/2010/main" val="387282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12800" y="1485900"/>
            <a:ext cx="1066800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Improved Medicine Availability</a:t>
            </a:r>
            <a:r>
              <a:rPr lang="en-US" altLang="en-US" dirty="0">
                <a:latin typeface="Arial" panose="020B0604020202020204" pitchFamily="34" charset="0"/>
              </a:rPr>
              <a:t>: Accurate forecasts ensure timely stock of essential medicines during peak periods.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Optimized Doctor Allocation</a:t>
            </a:r>
            <a:r>
              <a:rPr lang="en-US" altLang="en-US" dirty="0">
                <a:latin typeface="Arial" panose="020B0604020202020204" pitchFamily="34" charset="0"/>
              </a:rPr>
              <a:t>: Dynamic scheduling meets patient needs during high-demand times like weekends and holidays.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Enhanced Operational Efficiency</a:t>
            </a:r>
            <a:r>
              <a:rPr lang="en-US" altLang="en-US" dirty="0">
                <a:latin typeface="Arial" panose="020B0604020202020204" pitchFamily="34" charset="0"/>
              </a:rPr>
              <a:t>: Real-time data and reports streamline hospital resource management and decision-making.</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Reduced Patient Wait Times</a:t>
            </a:r>
            <a:r>
              <a:rPr lang="en-US" altLang="en-US" dirty="0">
                <a:latin typeface="Arial" panose="020B0604020202020204" pitchFamily="34" charset="0"/>
              </a:rPr>
              <a:t>: Better doctor availability minimizes delays in treatment during disease outbreaks.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Informed Government Planning</a:t>
            </a:r>
            <a:r>
              <a:rPr lang="en-US" altLang="en-US" dirty="0">
                <a:latin typeface="Arial" panose="020B0604020202020204" pitchFamily="34" charset="0"/>
              </a:rPr>
              <a:t>: Predictive insights support government healthcare policies and planning.</a:t>
            </a:r>
          </a:p>
          <a:p>
            <a:pPr lvl="0" algn="just" eaLnBrk="0" fontAlgn="base" hangingPunct="0">
              <a:spcBef>
                <a:spcPct val="0"/>
              </a:spcBef>
              <a:spcAft>
                <a:spcPct val="0"/>
              </a:spcAft>
              <a:buFont typeface="Wingdings" panose="05000000000000000000" pitchFamily="2" charset="2"/>
              <a:buChar char="Ø"/>
            </a:pPr>
            <a:endParaRPr lang="en-US" altLang="en-US" dirty="0">
              <a:latin typeface="Arial" panose="020B0604020202020204" pitchFamily="34" charset="0"/>
            </a:endParaRPr>
          </a:p>
          <a:p>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26885" t="15709" r="28111" b="7934"/>
          <a:stretch/>
        </p:blipFill>
        <p:spPr bwMode="auto">
          <a:xfrm>
            <a:off x="644592" y="1049216"/>
            <a:ext cx="5189769" cy="49530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8477" t="22599" r="25684" b="9624"/>
          <a:stretch/>
        </p:blipFill>
        <p:spPr bwMode="auto">
          <a:xfrm>
            <a:off x="6408616" y="1049216"/>
            <a:ext cx="5072184" cy="5171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308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01621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topic of predictive analysis on medicines and doctors' availability in government hospitals aligns with </a:t>
            </a:r>
            <a:r>
              <a:rPr lang="en-US" b="1" dirty="0">
                <a:latin typeface="Times New Roman" panose="02020603050405020304" pitchFamily="18" charset="0"/>
                <a:cs typeface="Times New Roman" panose="02020603050405020304" pitchFamily="18" charset="0"/>
              </a:rPr>
              <a:t>SDG 3: Good Health and Well-Being.</a:t>
            </a:r>
            <a:r>
              <a:rPr lang="en-US" dirty="0">
                <a:latin typeface="Times New Roman" panose="02020603050405020304" pitchFamily="18" charset="0"/>
                <a:cs typeface="Times New Roman" panose="02020603050405020304" pitchFamily="18" charset="0"/>
              </a:rPr>
              <a:t> This goal focuses on access to quality healthcare services and essential medicines for all. Predictive analysis can be used to identify gaps in medical resources, optimize supply chains, and predict future needs. Through data-driven insights, hospitals can ensure a more efficient allocation of medicines and healthcare professionals, minimizing shortages and improving patient outcomes.</a:t>
            </a:r>
            <a:endParaRPr lang="en-IN" dirty="0">
              <a:latin typeface="Times New Roman" panose="02020603050405020304" pitchFamily="18" charset="0"/>
              <a:cs typeface="Times New Roman" panose="02020603050405020304" pitchFamily="18" charset="0"/>
            </a:endParaRPr>
          </a:p>
          <a:p>
            <a:endParaRPr lang="en-US" sz="28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427371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Government hospitals face significant challenges during peak disease times due to medicine shortages and doctor unavailability. Our system offers a solution by leveraging analytics for better resource management.</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By predicting medicine requirements through historical and current patient data, hospitals can maintain adequate stock. This ensures patients receive timely treatment, even during high-demand periods.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Similarly, the system optimizes doctor availability based on patient inflows, preventing shortages during critical times. This improves patient access to necessary care during weekends, holidays, and peak disease outbreaks.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Overall, this program, targeting the Indian Government healthcare sector, enhances operational efficiency. It ensures hospitals are well-prepared to handle surges in patient numbers, improving overall healthcare outcomes.</a:t>
            </a:r>
            <a:endParaRPr lang="en-IN" dirty="0">
              <a:latin typeface="Arial" panose="020B0604020202020204" pitchFamily="34" charset="0"/>
              <a:cs typeface="Arial" panose="020B0604020202020204" pitchFamily="34" charset="0"/>
            </a:endParaRPr>
          </a:p>
          <a:p>
            <a:pPr>
              <a:lnSpc>
                <a:spcPct val="120000"/>
              </a:lnSpc>
            </a:pP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1117600" y="1575191"/>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panose="020B0604020202020204"/>
              <a:buNone/>
            </a:pP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spcBef>
                <a:spcPts val="0"/>
              </a:spcBef>
              <a:buSzPct val="100000"/>
              <a:buNone/>
            </a:pPr>
            <a:r>
              <a:rPr lang="en-US" b="1" dirty="0">
                <a:solidFill>
                  <a:schemeClr val="accent1">
                    <a:lumMod val="75000"/>
                  </a:schemeClr>
                </a:solidFill>
                <a:latin typeface="Cambria" panose="02040503050406030204" pitchFamily="18" charset="0"/>
                <a:ea typeface="Cambria" panose="02040503050406030204" pitchFamily="18" charset="0"/>
              </a:rPr>
              <a:t>https://github.com/predictiveAnalysisonMedicinesDoctors</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fontScale="62500" lnSpcReduction="20000"/>
          </a:bodyPr>
          <a:lstStyle/>
          <a:p>
            <a:r>
              <a:rPr lang="en-IN" dirty="0">
                <a:sym typeface="+mn-ea"/>
              </a:rPr>
              <a:t> </a:t>
            </a:r>
            <a:r>
              <a:rPr lang="en-US" dirty="0"/>
              <a:t>[11] </a:t>
            </a:r>
            <a:r>
              <a:rPr lang="en-GB" dirty="0"/>
              <a:t>Patel, S. (2024). Managing healthcare resources effectively during peak times. </a:t>
            </a:r>
            <a:r>
              <a:rPr lang="en-GB" i="1" dirty="0"/>
              <a:t>Healthcare Management Review, 35</a:t>
            </a:r>
            <a:r>
              <a:rPr lang="en-GB" dirty="0"/>
              <a:t>(3), 89-101. </a:t>
            </a:r>
            <a:r>
              <a:rPr lang="en-GB" u="sng" dirty="0">
                <a:hlinkClick r:id="rId2"/>
              </a:rPr>
              <a:t>https://journals.lww.com/healthcaremanagement/Fulltext/2024/05000/Managing_Healthcare_Resources_Effectively_During.10.aspx</a:t>
            </a:r>
            <a:endParaRPr lang="en-IN" dirty="0"/>
          </a:p>
          <a:p>
            <a:pPr marL="0" indent="0">
              <a:buNone/>
            </a:pPr>
            <a:r>
              <a:rPr lang="en-IN" dirty="0"/>
              <a:t> </a:t>
            </a:r>
          </a:p>
          <a:p>
            <a:r>
              <a:rPr lang="en-GB" dirty="0"/>
              <a:t>[12] Barlow, M. A., &amp; </a:t>
            </a:r>
            <a:r>
              <a:rPr lang="en-GB" dirty="0" err="1"/>
              <a:t>Vassallo</a:t>
            </a:r>
            <a:r>
              <a:rPr lang="en-GB" dirty="0"/>
              <a:t>, S. R. (2023). Optimizing medicine inventory management using predictive analytics. </a:t>
            </a:r>
            <a:r>
              <a:rPr lang="en-GB" i="1" dirty="0"/>
              <a:t>IEEE Transactions on Biomedical Engineering, 70</a:t>
            </a:r>
            <a:r>
              <a:rPr lang="en-GB" dirty="0"/>
              <a:t>(1), 25-34. </a:t>
            </a:r>
            <a:r>
              <a:rPr lang="en-GB" u="sng" dirty="0">
                <a:hlinkClick r:id="rId3"/>
              </a:rPr>
              <a:t>https://ieeexplore.ieee.org/document/9348765</a:t>
            </a:r>
            <a:endParaRPr lang="en-IN" dirty="0"/>
          </a:p>
          <a:p>
            <a:pPr marL="0" indent="0">
              <a:buNone/>
            </a:pPr>
            <a:r>
              <a:rPr lang="en-IN" dirty="0"/>
              <a:t> </a:t>
            </a:r>
          </a:p>
          <a:p>
            <a:r>
              <a:rPr lang="en-GB" dirty="0"/>
              <a:t>[13] Smith, J. (2023). Improving hospital efficiency with predictive modelling of doctor availability. </a:t>
            </a:r>
            <a:r>
              <a:rPr lang="en-GB" i="1" dirty="0"/>
              <a:t>International Journal of Health Information Systems and Informatics, 19</a:t>
            </a:r>
            <a:r>
              <a:rPr lang="en-GB" dirty="0"/>
              <a:t>(4), 45-59. </a:t>
            </a:r>
            <a:r>
              <a:rPr lang="en-GB" u="sng" dirty="0">
                <a:hlinkClick r:id="rId4"/>
              </a:rPr>
              <a:t>https://www.igi-global.com/article/improving-hospital-efficiency/210586</a:t>
            </a:r>
            <a:endParaRPr lang="en-IN" dirty="0"/>
          </a:p>
          <a:p>
            <a:pPr marL="0" indent="0">
              <a:buNone/>
            </a:pPr>
            <a:endParaRPr lang="en-IN" dirty="0"/>
          </a:p>
          <a:p>
            <a:r>
              <a:rPr lang="en-US" dirty="0"/>
              <a:t>[14] Sharma, K., &amp; Patel, R. (2022). Enhancing healthcare resource management with patient inflow prediction. Journal of Healthcare Management, 18(3), 56-68. </a:t>
            </a:r>
            <a:r>
              <a:rPr lang="en-US" u="sng" dirty="0">
                <a:hlinkClick r:id="rId5"/>
              </a:rPr>
              <a:t>https://www.journalofhealthcaremanagement.org/article/7568998</a:t>
            </a:r>
            <a:endParaRPr lang="en-IN" dirty="0"/>
          </a:p>
          <a:p>
            <a:pPr marL="0" indent="0">
              <a:buNone/>
            </a:pPr>
            <a:r>
              <a:rPr lang="en-US" dirty="0"/>
              <a:t> </a:t>
            </a:r>
            <a:endParaRPr lang="en-IN" dirty="0"/>
          </a:p>
          <a:p>
            <a:r>
              <a:rPr lang="en-US" dirty="0"/>
              <a:t>[15] Singh, P., &amp; Kumar, A. (2021). Predictive analytics for doctor and specialist allocation in hospitals. International Journal of Medical Informatics, 140, 104136. </a:t>
            </a:r>
            <a:r>
              <a:rPr lang="en-US" u="sng" dirty="0">
                <a:hlinkClick r:id="rId6"/>
              </a:rPr>
              <a:t>https://www.sciencedirect.com/science/article/abs/pii/S1386505619310312</a:t>
            </a:r>
            <a:endParaRPr lang="en-IN" dirty="0"/>
          </a:p>
          <a:p>
            <a:pPr marL="0" indent="0">
              <a:buNone/>
            </a:pPr>
            <a:r>
              <a:rPr lang="en-US" dirty="0"/>
              <a:t> </a:t>
            </a:r>
            <a:endParaRPr lang="en-IN" dirty="0"/>
          </a:p>
          <a:p>
            <a:r>
              <a:rPr lang="en-US" dirty="0"/>
              <a:t>[16] Gupta, V., &amp; Mehta, S. (2020). Improving medicine stock availability using data-driven strategies. Health Systems Management Review, 44(2), 103-110. </a:t>
            </a:r>
            <a:r>
              <a:rPr lang="en-US" u="sng" dirty="0">
                <a:hlinkClick r:id="rId7"/>
              </a:rPr>
              <a:t>https://www.healthsystemsreview.org/articles/4031057</a:t>
            </a:r>
            <a:endParaRPr lang="en-IN" dirty="0"/>
          </a:p>
          <a:p>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Publication details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661153" y="1153426"/>
            <a:ext cx="4610719" cy="495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114" b="18860"/>
          <a:stretch/>
        </p:blipFill>
        <p:spPr>
          <a:xfrm>
            <a:off x="1312756" y="1023007"/>
            <a:ext cx="4173736" cy="5213838"/>
          </a:xfrm>
          <a:prstGeom prst="rect">
            <a:avLst/>
          </a:prstGeom>
        </p:spPr>
      </p:pic>
    </p:spTree>
    <p:extLst>
      <p:ext uri="{BB962C8B-B14F-4D97-AF65-F5344CB8AC3E}">
        <p14:creationId xmlns:p14="http://schemas.microsoft.com/office/powerpoint/2010/main" val="323725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Achievements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19964" t="13720" r="20982" b="12010"/>
          <a:stretch/>
        </p:blipFill>
        <p:spPr bwMode="auto">
          <a:xfrm>
            <a:off x="1031632" y="1143000"/>
            <a:ext cx="4915875" cy="477324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19964" t="14614" r="21150" b="11414"/>
          <a:stretch/>
        </p:blipFill>
        <p:spPr bwMode="auto">
          <a:xfrm>
            <a:off x="6260123" y="1143000"/>
            <a:ext cx="5048738" cy="4773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755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85BA-A9F3-8C32-1D95-002E52493D5C}"/>
              </a:ext>
            </a:extLst>
          </p:cNvPr>
          <p:cNvSpPr>
            <a:spLocks noGrp="1"/>
          </p:cNvSpPr>
          <p:nvPr>
            <p:ph type="title"/>
          </p:nvPr>
        </p:nvSpPr>
        <p:spPr/>
        <p:txBody>
          <a:bodyPr/>
          <a:lstStyle/>
          <a:p>
            <a:r>
              <a:rPr lang="en-GB" sz="1800" b="1" i="0" u="none" strike="noStrike" dirty="0">
                <a:solidFill>
                  <a:srgbClr val="17375E"/>
                </a:solidFill>
                <a:effectLst/>
                <a:latin typeface="Cambria" panose="02040503050406030204" pitchFamily="18" charset="0"/>
              </a:rPr>
              <a:t>Content</a:t>
            </a:r>
            <a:endParaRPr lang="en-IN" dirty="0"/>
          </a:p>
        </p:txBody>
      </p:sp>
      <p:sp>
        <p:nvSpPr>
          <p:cNvPr id="4" name="Google Shape;97;p14">
            <a:extLst>
              <a:ext uri="{FF2B5EF4-FFF2-40B4-BE49-F238E27FC236}">
                <a16:creationId xmlns:a16="http://schemas.microsoft.com/office/drawing/2014/main" id="{DE1777AB-EBCF-1C53-929C-E300DC961C54}"/>
              </a:ext>
            </a:extLst>
          </p:cNvPr>
          <p:cNvSpPr txBox="1">
            <a:spLocks noGrp="1"/>
          </p:cNvSpPr>
          <p:nvPr>
            <p:ph idx="1"/>
          </p:nvPr>
        </p:nvSpPr>
        <p:spPr>
          <a:xfrm>
            <a:off x="812799" y="1143001"/>
            <a:ext cx="4306277" cy="4952997"/>
          </a:xfrm>
          <a:prstGeom prst="rect">
            <a:avLst/>
          </a:prstGeom>
          <a:noFill/>
          <a:ln>
            <a:noFill/>
          </a:ln>
        </p:spPr>
        <p:txBody>
          <a:bodyPr spcFirstLastPara="1" vert="horz" wrap="square" lIns="91425" tIns="45700" rIns="91425" bIns="45700" rtlCol="0" anchor="t" anchorCtr="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Introduction</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Literature Review</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Research gaps identified</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Proposed methodology</a:t>
            </a:r>
            <a:endParaRPr lang="en-US" sz="2000" kern="12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objectives</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rtl="0">
              <a:lnSpc>
                <a:spcPct val="200000"/>
              </a:lnSpc>
              <a:spcBef>
                <a:spcPts val="0"/>
              </a:spcBef>
              <a:spcAft>
                <a:spcPts val="0"/>
              </a:spcAft>
              <a:buClr>
                <a:schemeClr val="dk1"/>
              </a:buClr>
              <a:buSzPts val="2400"/>
              <a:buFont typeface="Wingdings" panose="05000000000000000000" pitchFamily="2" charset="2"/>
              <a:buChar char="Ø"/>
            </a:pPr>
            <a:r>
              <a:rPr lang="en-US" sz="2000" dirty="0">
                <a:latin typeface="Times New Roman" panose="02020603050405020304" pitchFamily="18" charset="0"/>
                <a:ea typeface="Cambria" panose="02040503050406030204" pitchFamily="18" charset="0"/>
                <a:cs typeface="Times New Roman" panose="02020603050405020304" pitchFamily="18" charset="0"/>
              </a:rPr>
              <a:t>System design and implementation</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sz="1500" dirty="0">
              <a:latin typeface="Cambria" panose="02040503050406030204" pitchFamily="18" charset="0"/>
              <a:ea typeface="Cambria" panose="02040503050406030204" pitchFamily="18" charset="0"/>
            </a:endParaRPr>
          </a:p>
        </p:txBody>
      </p:sp>
      <p:sp>
        <p:nvSpPr>
          <p:cNvPr id="5" name="TextBox 2">
            <a:extLst>
              <a:ext uri="{FF2B5EF4-FFF2-40B4-BE49-F238E27FC236}">
                <a16:creationId xmlns:a16="http://schemas.microsoft.com/office/drawing/2014/main" id="{549AD531-BA8E-D5DC-DB29-C6E6DB70752A}"/>
              </a:ext>
            </a:extLst>
          </p:cNvPr>
          <p:cNvSpPr txBox="1"/>
          <p:nvPr/>
        </p:nvSpPr>
        <p:spPr>
          <a:xfrm>
            <a:off x="4991099" y="1143001"/>
            <a:ext cx="6096000" cy="440120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Timeline of the Project</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Expected Outcomes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SDG</a:t>
            </a:r>
            <a:endPar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Conclusion</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References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Publication Details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Achievements</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14692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Achievements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19964" t="14914" r="20982" b="10519"/>
          <a:stretch/>
        </p:blipFill>
        <p:spPr bwMode="auto">
          <a:xfrm>
            <a:off x="682777" y="1033584"/>
            <a:ext cx="5272546" cy="49530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20132" t="19984" r="20815" b="6343"/>
          <a:stretch/>
        </p:blipFill>
        <p:spPr bwMode="auto">
          <a:xfrm>
            <a:off x="6146800" y="1033584"/>
            <a:ext cx="5177692"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272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Government hospitals in India frequently experience medicine shortages during peak disease outbreaks. This disrupts timely treatment and patient care, creating an urgent need for an efficient solution.</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Our system uses analytics to predict medicine needs by evaluating historical and real-time patient data. It generates reports on required medicines and quantities, ensuring adequate stock during critical times.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Doctor availability is also a challenge, especially during peak disease periods, weekends, and holidays. The system analyses patient inflow data to predict the number of doctors required daily and ensures optimal staffing.</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This program targets the Indian Government healthcare department, aiming to improve operational efficiency. By addressing medicine availability and doctor resource management, it enhances patient care during high-demand periods.</a:t>
            </a:r>
          </a:p>
          <a:p>
            <a:pPr marL="0" lvl="0" indent="0" algn="just" eaLnBrk="0" fontAlgn="base" hangingPunct="0">
              <a:spcBef>
                <a:spcPct val="0"/>
              </a:spcBef>
              <a:spcAft>
                <a:spcPct val="0"/>
              </a:spcAft>
              <a:buNone/>
            </a:pPr>
            <a:endParaRPr lang="en-US" altLang="en-US" dirty="0">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None/>
            </a:pPr>
            <a:endParaRPr lang="en-US" altLang="en-US" dirty="0">
              <a:latin typeface="Arial" panose="020B0604020202020204" pitchFamily="34" charset="0"/>
            </a:endParaRP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nvPr>
        </p:nvGraphicFramePr>
        <p:xfrm>
          <a:off x="251926" y="1371600"/>
          <a:ext cx="11859208" cy="4334562"/>
        </p:xfrm>
        <a:graphic>
          <a:graphicData uri="http://schemas.openxmlformats.org/drawingml/2006/table">
            <a:tbl>
              <a:tblPr firstRow="1" bandRow="1">
                <a:tableStyleId>{5C22544A-7EE6-4342-B048-85BDC9FD1C3A}</a:tableStyleId>
              </a:tblPr>
              <a:tblGrid>
                <a:gridCol w="849086">
                  <a:extLst>
                    <a:ext uri="{9D8B030D-6E8A-4147-A177-3AD203B41FA5}">
                      <a16:colId xmlns:a16="http://schemas.microsoft.com/office/drawing/2014/main" val="1603273286"/>
                    </a:ext>
                  </a:extLst>
                </a:gridCol>
                <a:gridCol w="3032449">
                  <a:extLst>
                    <a:ext uri="{9D8B030D-6E8A-4147-A177-3AD203B41FA5}">
                      <a16:colId xmlns:a16="http://schemas.microsoft.com/office/drawing/2014/main" val="4124353636"/>
                    </a:ext>
                  </a:extLst>
                </a:gridCol>
                <a:gridCol w="2435290">
                  <a:extLst>
                    <a:ext uri="{9D8B030D-6E8A-4147-A177-3AD203B41FA5}">
                      <a16:colId xmlns:a16="http://schemas.microsoft.com/office/drawing/2014/main" val="1646706073"/>
                    </a:ext>
                  </a:extLst>
                </a:gridCol>
                <a:gridCol w="5542383">
                  <a:extLst>
                    <a:ext uri="{9D8B030D-6E8A-4147-A177-3AD203B41FA5}">
                      <a16:colId xmlns:a16="http://schemas.microsoft.com/office/drawing/2014/main" val="2154594270"/>
                    </a:ext>
                  </a:extLst>
                </a:gridCol>
              </a:tblGrid>
              <a:tr h="285957">
                <a:tc>
                  <a:txBody>
                    <a:bodyPr/>
                    <a:lstStyle/>
                    <a:p>
                      <a:pPr algn="ctr"/>
                      <a:r>
                        <a:rPr lang="en-GB" dirty="0" err="1"/>
                        <a:t>Sl.No</a:t>
                      </a:r>
                      <a:endParaRPr lang="en-IN" dirty="0"/>
                    </a:p>
                  </a:txBody>
                  <a:tcPr/>
                </a:tc>
                <a:tc>
                  <a:txBody>
                    <a:bodyPr/>
                    <a:lstStyle/>
                    <a:p>
                      <a:pPr algn="ctr"/>
                      <a:r>
                        <a:rPr lang="en-GB" dirty="0"/>
                        <a:t>TITLE</a:t>
                      </a:r>
                      <a:endParaRPr lang="en-IN" dirty="0"/>
                    </a:p>
                  </a:txBody>
                  <a:tcPr/>
                </a:tc>
                <a:tc>
                  <a:txBody>
                    <a:bodyPr/>
                    <a:lstStyle/>
                    <a:p>
                      <a:pPr algn="ctr"/>
                      <a:r>
                        <a:rPr lang="en-GB" dirty="0"/>
                        <a:t>AUTHOR</a:t>
                      </a:r>
                      <a:endParaRPr lang="en-IN" dirty="0"/>
                    </a:p>
                  </a:txBody>
                  <a:tcPr/>
                </a:tc>
                <a:tc>
                  <a:txBody>
                    <a:bodyPr/>
                    <a:lstStyle/>
                    <a:p>
                      <a:pPr algn="ctr"/>
                      <a:r>
                        <a:rPr lang="en-GB" dirty="0"/>
                        <a:t>INFO</a:t>
                      </a:r>
                      <a:endParaRPr lang="en-IN" dirty="0"/>
                    </a:p>
                  </a:txBody>
                  <a:tcPr/>
                </a:tc>
                <a:extLst>
                  <a:ext uri="{0D108BD9-81ED-4DB2-BD59-A6C34878D82A}">
                    <a16:rowId xmlns:a16="http://schemas.microsoft.com/office/drawing/2014/main" val="3364878871"/>
                  </a:ext>
                </a:extLst>
              </a:tr>
              <a:tr h="1154942">
                <a:tc>
                  <a:txBody>
                    <a:bodyPr/>
                    <a:lstStyle/>
                    <a:p>
                      <a:r>
                        <a:rPr lang="en-GB" dirty="0"/>
                        <a:t>1</a:t>
                      </a:r>
                      <a:endParaRPr lang="en-IN" dirty="0"/>
                    </a:p>
                  </a:txBody>
                  <a:tcPr/>
                </a:tc>
                <a:tc>
                  <a:txBody>
                    <a:bodyPr/>
                    <a:lstStyle/>
                    <a:p>
                      <a:pPr algn="just"/>
                      <a:r>
                        <a:rPr lang="en-GB" sz="1400" dirty="0">
                          <a:latin typeface="Arial" panose="020B0604020202020204" pitchFamily="34" charset="0"/>
                          <a:cs typeface="Arial" panose="020B0604020202020204" pitchFamily="34" charset="0"/>
                        </a:rPr>
                        <a:t>More than Technical Perspective: Analysing the possibilities of Unstructured data in Healthcare industry.</a:t>
                      </a:r>
                      <a:endParaRPr lang="en-IN" sz="1400" dirty="0">
                        <a:latin typeface="Arial" panose="020B0604020202020204" pitchFamily="34" charset="0"/>
                        <a:cs typeface="Arial" panose="020B0604020202020204" pitchFamily="34" charset="0"/>
                      </a:endParaRPr>
                    </a:p>
                  </a:txBody>
                  <a:tcPr/>
                </a:tc>
                <a:tc>
                  <a:txBody>
                    <a:bodyPr/>
                    <a:lstStyle/>
                    <a:p>
                      <a:pPr algn="just"/>
                      <a:r>
                        <a:rPr lang="en-IN" sz="1400" dirty="0">
                          <a:latin typeface="Arial" panose="020B0604020202020204" pitchFamily="34" charset="0"/>
                          <a:cs typeface="Arial" panose="020B0604020202020204" pitchFamily="34" charset="0"/>
                        </a:rPr>
                        <a:t>Yi </a:t>
                      </a:r>
                      <a:r>
                        <a:rPr lang="en-IN" sz="1400" dirty="0" err="1">
                          <a:latin typeface="Arial" panose="020B0604020202020204" pitchFamily="34" charset="0"/>
                          <a:cs typeface="Arial" panose="020B0604020202020204" pitchFamily="34" charset="0"/>
                        </a:rPr>
                        <a:t>Chuan</a:t>
                      </a:r>
                      <a:r>
                        <a:rPr lang="en-IN" sz="1400" dirty="0">
                          <a:latin typeface="Arial" panose="020B0604020202020204" pitchFamily="34" charset="0"/>
                          <a:cs typeface="Arial" panose="020B0604020202020204" pitchFamily="34" charset="0"/>
                        </a:rPr>
                        <a:t> Wang, </a:t>
                      </a:r>
                      <a:r>
                        <a:rPr lang="en-IN" sz="1400" dirty="0" err="1">
                          <a:latin typeface="Arial" panose="020B0604020202020204" pitchFamily="34" charset="0"/>
                          <a:cs typeface="Arial" panose="020B0604020202020204" pitchFamily="34" charset="0"/>
                        </a:rPr>
                        <a:t>LeeAnn</a:t>
                      </a:r>
                      <a:r>
                        <a:rPr lang="en-IN" sz="1400" dirty="0">
                          <a:latin typeface="Arial" panose="020B0604020202020204" pitchFamily="34" charset="0"/>
                          <a:cs typeface="Arial" panose="020B0604020202020204" pitchFamily="34" charset="0"/>
                        </a:rPr>
                        <a:t> Kung, </a:t>
                      </a:r>
                      <a:r>
                        <a:rPr lang="en-IN" sz="1400" dirty="0" err="1">
                          <a:latin typeface="Arial" panose="020B0604020202020204" pitchFamily="34" charset="0"/>
                          <a:cs typeface="Arial" panose="020B0604020202020204" pitchFamily="34" charset="0"/>
                        </a:rPr>
                        <a:t>Chaochi</a:t>
                      </a:r>
                      <a:r>
                        <a:rPr lang="en-IN" sz="1400" dirty="0">
                          <a:latin typeface="Arial" panose="020B0604020202020204" pitchFamily="34" charset="0"/>
                          <a:cs typeface="Arial" panose="020B0604020202020204" pitchFamily="34" charset="0"/>
                        </a:rPr>
                        <a:t> Ting </a:t>
                      </a:r>
                    </a:p>
                  </a:txBody>
                  <a:tcPr/>
                </a:tc>
                <a:tc>
                  <a:txBody>
                    <a:bodyPr/>
                    <a:lstStyle/>
                    <a:p>
                      <a:pPr algn="just"/>
                      <a:r>
                        <a:rPr lang="en-GB" sz="1400" dirty="0">
                          <a:latin typeface="Arial" panose="020B0604020202020204" pitchFamily="34" charset="0"/>
                          <a:cs typeface="Arial" panose="020B0604020202020204" pitchFamily="34" charset="0"/>
                        </a:rPr>
                        <a:t>The research highlights the underutilization of big data technology in healthcare and aims to improve strategies by exploring its architecture, features, and potential to enhance patient care and medicine availability.</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41978390"/>
                  </a:ext>
                </a:extLst>
              </a:tr>
              <a:tr h="1427929">
                <a:tc>
                  <a:txBody>
                    <a:bodyPr/>
                    <a:lstStyle/>
                    <a:p>
                      <a:r>
                        <a:rPr lang="en-GB" dirty="0"/>
                        <a:t>2</a:t>
                      </a:r>
                      <a:endParaRPr lang="en-IN" dirty="0"/>
                    </a:p>
                  </a:txBody>
                  <a:tcPr/>
                </a:tc>
                <a:tc>
                  <a:txBody>
                    <a:bodyPr/>
                    <a:lstStyle/>
                    <a:p>
                      <a:pPr algn="just"/>
                      <a:r>
                        <a:rPr lang="en-GB" sz="1400" dirty="0">
                          <a:latin typeface="Arial" panose="020B0604020202020204" pitchFamily="34" charset="0"/>
                          <a:cs typeface="Arial" panose="020B0604020202020204" pitchFamily="34" charset="0"/>
                        </a:rPr>
                        <a:t>Learning, schooling, and data analytics</a:t>
                      </a:r>
                      <a:endParaRPr lang="en-IN" sz="1400" dirty="0">
                        <a:latin typeface="Arial" panose="020B0604020202020204" pitchFamily="34" charset="0"/>
                        <a:cs typeface="Arial" panose="020B0604020202020204" pitchFamily="34" charset="0"/>
                      </a:endParaRPr>
                    </a:p>
                  </a:txBody>
                  <a:tcPr/>
                </a:tc>
                <a:tc>
                  <a:txBody>
                    <a:bodyPr/>
                    <a:lstStyle/>
                    <a:p>
                      <a:pPr algn="just"/>
                      <a:r>
                        <a:rPr lang="nb-NO" sz="1400" dirty="0">
                          <a:latin typeface="Arial" panose="020B0604020202020204" pitchFamily="34" charset="0"/>
                          <a:cs typeface="Arial" panose="020B0604020202020204" pitchFamily="34" charset="0"/>
                        </a:rPr>
                        <a:t>Baker, R. S. J. D</a:t>
                      </a:r>
                      <a:endParaRPr lang="en-IN" sz="1400" dirty="0">
                        <a:latin typeface="Arial" panose="020B0604020202020204" pitchFamily="34" charset="0"/>
                        <a:cs typeface="Arial" panose="020B0604020202020204" pitchFamily="34" charset="0"/>
                      </a:endParaRPr>
                    </a:p>
                  </a:txBody>
                  <a:tcPr/>
                </a:tc>
                <a:tc>
                  <a:txBody>
                    <a:bodyPr/>
                    <a:lstStyle/>
                    <a:p>
                      <a:pPr algn="just"/>
                      <a:r>
                        <a:rPr lang="en-GB" sz="1400" dirty="0">
                          <a:latin typeface="Arial" panose="020B0604020202020204" pitchFamily="34" charset="0"/>
                          <a:cs typeface="Arial" panose="020B0604020202020204" pitchFamily="34" charset="0"/>
                        </a:rPr>
                        <a:t>Educational Data Mining (EDM) and Learning Analytics (LA) are new approaches that use big data to improve learning. EDM focuses on studying and validating learning models, while LA aims to help teachers improve their methods using research insights.</a:t>
                      </a:r>
                    </a:p>
                  </a:txBody>
                  <a:tcPr/>
                </a:tc>
                <a:extLst>
                  <a:ext uri="{0D108BD9-81ED-4DB2-BD59-A6C34878D82A}">
                    <a16:rowId xmlns:a16="http://schemas.microsoft.com/office/drawing/2014/main" val="341195978"/>
                  </a:ext>
                </a:extLst>
              </a:tr>
              <a:tr h="1385931">
                <a:tc>
                  <a:txBody>
                    <a:bodyPr/>
                    <a:lstStyle/>
                    <a:p>
                      <a:r>
                        <a:rPr lang="en-GB" dirty="0"/>
                        <a:t>3</a:t>
                      </a:r>
                      <a:endParaRPr lang="en-IN" dirty="0"/>
                    </a:p>
                  </a:txBody>
                  <a:tcPr/>
                </a:tc>
                <a:tc>
                  <a:txBody>
                    <a:bodyPr/>
                    <a:lstStyle/>
                    <a:p>
                      <a:pPr algn="just"/>
                      <a:r>
                        <a:rPr lang="en-GB" sz="1400" dirty="0">
                          <a:latin typeface="Arial" panose="020B0604020202020204" pitchFamily="34" charset="0"/>
                          <a:cs typeface="Arial" panose="020B0604020202020204" pitchFamily="34" charset="0"/>
                        </a:rPr>
                        <a:t>Big data analytics in healthcare: promises and possibilities.</a:t>
                      </a:r>
                      <a:endParaRPr lang="en-IN" sz="1400" dirty="0">
                        <a:latin typeface="Arial" panose="020B0604020202020204" pitchFamily="34" charset="0"/>
                        <a:cs typeface="Arial" panose="020B0604020202020204" pitchFamily="34" charset="0"/>
                      </a:endParaRPr>
                    </a:p>
                  </a:txBody>
                  <a:tcPr/>
                </a:tc>
                <a:tc>
                  <a:txBody>
                    <a:bodyPr/>
                    <a:lstStyle/>
                    <a:p>
                      <a:pPr algn="just"/>
                      <a:r>
                        <a:rPr lang="en-IN" sz="1400" dirty="0" err="1">
                          <a:latin typeface="Arial" panose="020B0604020202020204" pitchFamily="34" charset="0"/>
                          <a:cs typeface="Arial" panose="020B0604020202020204" pitchFamily="34" charset="0"/>
                        </a:rPr>
                        <a:t>Raghupathi</a:t>
                      </a:r>
                      <a:r>
                        <a:rPr lang="en-IN" sz="1400" dirty="0">
                          <a:latin typeface="Arial" panose="020B0604020202020204" pitchFamily="34" charset="0"/>
                          <a:cs typeface="Arial" panose="020B0604020202020204" pitchFamily="34" charset="0"/>
                        </a:rPr>
                        <a:t>. W </a:t>
                      </a:r>
                    </a:p>
                  </a:txBody>
                  <a:tcPr/>
                </a:tc>
                <a:tc>
                  <a:txBody>
                    <a:bodyPr/>
                    <a:lstStyle/>
                    <a:p>
                      <a:pPr algn="just"/>
                      <a:r>
                        <a:rPr lang="en-GB" sz="1400" dirty="0">
                          <a:latin typeface="Arial" panose="020B0604020202020204" pitchFamily="34" charset="0"/>
                          <a:cs typeface="Arial" panose="020B0604020202020204" pitchFamily="34" charset="0"/>
                        </a:rPr>
                        <a:t>This paper discusses the benefits of using big data technologies in healthcare, focusing on frameworks and methodologies to improve efficiency, reduce costs, and advance the system with modern technologies like AI and machine learning.</a:t>
                      </a:r>
                      <a:endParaRPr lang="en-IN"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82550903"/>
                  </a:ext>
                </a:extLst>
              </a:tr>
            </a:tbl>
          </a:graphicData>
        </a:graphic>
      </p:graphicFrame>
    </p:spTree>
    <p:extLst>
      <p:ext uri="{BB962C8B-B14F-4D97-AF65-F5344CB8AC3E}">
        <p14:creationId xmlns:p14="http://schemas.microsoft.com/office/powerpoint/2010/main" val="238685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Gaps Identified</a:t>
            </a:r>
            <a:endParaRPr lang="en-IN"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
            </a:pPr>
            <a:r>
              <a:rPr lang="en-GB" b="1" dirty="0">
                <a:latin typeface="Times New Roman" panose="02020603050405020304" charset="0"/>
                <a:cs typeface="Times New Roman" panose="02020603050405020304" charset="0"/>
              </a:rPr>
              <a:t>Lack of Real-Time Data Use</a:t>
            </a:r>
          </a:p>
          <a:p>
            <a:pPr marL="0" indent="0" algn="just">
              <a:buNone/>
            </a:pPr>
            <a:r>
              <a:rPr lang="en-GB" dirty="0">
                <a:latin typeface="Times New Roman" panose="02020603050405020304" charset="0"/>
                <a:cs typeface="Times New Roman" panose="02020603050405020304" charset="0"/>
              </a:rPr>
              <a:t>Most systems rely only on past data and do not use live updates from hospitals or other sources.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Limited Consideration of Local Needs</a:t>
            </a:r>
          </a:p>
          <a:p>
            <a:pPr marL="0" indent="0" algn="just">
              <a:buNone/>
            </a:pPr>
            <a:r>
              <a:rPr lang="en-GB" dirty="0">
                <a:latin typeface="Times New Roman" panose="02020603050405020304" charset="0"/>
                <a:cs typeface="Times New Roman" panose="02020603050405020304" charset="0"/>
              </a:rPr>
              <a:t>Current models don’t consider regional differences like disease patterns or population demands.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No Link Between Predictions and Hospital Actions</a:t>
            </a:r>
          </a:p>
          <a:p>
            <a:pPr marL="0" indent="0" algn="just">
              <a:buNone/>
            </a:pPr>
            <a:r>
              <a:rPr lang="en-GB" dirty="0">
                <a:latin typeface="Times New Roman" panose="02020603050405020304" charset="0"/>
                <a:cs typeface="Times New Roman" panose="02020603050405020304" charset="0"/>
              </a:rPr>
              <a:t>Predictive systems are not fully connected to hospital workflows like stock management or doctor scheduling.</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Poor Handling of Emergencies</a:t>
            </a:r>
          </a:p>
          <a:p>
            <a:pPr marL="0" indent="0" algn="just">
              <a:buNone/>
            </a:pPr>
            <a:r>
              <a:rPr lang="en-GB" dirty="0">
                <a:latin typeface="Times New Roman" panose="02020603050405020304" charset="0"/>
                <a:cs typeface="Times New Roman" panose="02020603050405020304" charset="0"/>
              </a:rPr>
              <a:t>Existing methods don’t predict medicine or doctor shortages well during unexpected outbreaks or busy periods.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Complex Tools for Staff and Patients</a:t>
            </a:r>
          </a:p>
          <a:p>
            <a:pPr marL="0" indent="0" algn="just">
              <a:buNone/>
            </a:pPr>
            <a:r>
              <a:rPr lang="en-GB" dirty="0">
                <a:latin typeface="Times New Roman" panose="02020603050405020304" charset="0"/>
                <a:cs typeface="Times New Roman" panose="02020603050405020304" charset="0"/>
              </a:rPr>
              <a:t>Prediction tools are not user-friendly, making it hard for staff and patients to use them effectively.</a:t>
            </a:r>
            <a:endParaRPr lang="en-IN"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70000" lnSpcReduction="20000"/>
          </a:bodyPr>
          <a:lstStyle/>
          <a:p>
            <a:pPr marL="0" indent="0">
              <a:buNone/>
            </a:pPr>
            <a:r>
              <a:rPr lang="en-GB" b="1" dirty="0"/>
              <a:t>1. Authentication and Security</a:t>
            </a:r>
          </a:p>
          <a:p>
            <a:pPr marL="0" indent="0">
              <a:buNone/>
            </a:pPr>
            <a:r>
              <a:rPr lang="en-GB" dirty="0"/>
              <a:t>User Authentication: Patients sign up with name, email, and password. They log in to access features like doctor availability.</a:t>
            </a:r>
          </a:p>
          <a:p>
            <a:pPr marL="0" indent="0">
              <a:buNone/>
            </a:pPr>
            <a:r>
              <a:rPr lang="en-GB" dirty="0"/>
              <a:t>Staff Authentication: Staff log in with predefined credentials and role-based access to manage doctor and medicine data.</a:t>
            </a:r>
          </a:p>
          <a:p>
            <a:pPr marL="0" indent="0">
              <a:buNone/>
            </a:pPr>
            <a:r>
              <a:rPr lang="en-GB" dirty="0"/>
              <a:t>Data Security: Sensitive data is encrypted, and users can access only relevant information based on their roles.</a:t>
            </a:r>
          </a:p>
          <a:p>
            <a:pPr marL="0" indent="0">
              <a:buNone/>
            </a:pPr>
            <a:r>
              <a:rPr lang="en-GB" b="1" dirty="0"/>
              <a:t>2. Doctor Availability Predictor (User Side)</a:t>
            </a:r>
          </a:p>
          <a:p>
            <a:pPr marL="0" indent="0">
              <a:buNone/>
            </a:pPr>
            <a:r>
              <a:rPr lang="en-GB" dirty="0"/>
              <a:t>Specialization: Choose the doctor type (e.g., General Physician, Cardiologist).</a:t>
            </a:r>
          </a:p>
          <a:p>
            <a:pPr marL="0" indent="0">
              <a:buNone/>
            </a:pPr>
            <a:r>
              <a:rPr lang="en-GB" dirty="0"/>
              <a:t>Patient Load: Input the number of current appointments for the selected doctor.</a:t>
            </a:r>
          </a:p>
          <a:p>
            <a:pPr marL="0" indent="0">
              <a:buNone/>
            </a:pPr>
            <a:r>
              <a:rPr lang="en-GB" dirty="0"/>
              <a:t>Location: Select the hospital or city to check availability.</a:t>
            </a:r>
          </a:p>
          <a:p>
            <a:pPr marL="0" indent="0">
              <a:buNone/>
            </a:pPr>
            <a:r>
              <a:rPr lang="en-GB" dirty="0"/>
              <a:t>Prediction Output:</a:t>
            </a:r>
          </a:p>
          <a:p>
            <a:pPr marL="0" indent="0">
              <a:buNone/>
            </a:pPr>
            <a:r>
              <a:rPr lang="en-GB" dirty="0"/>
              <a:t>Probability &lt; 0.4: "Doctor Not Available."</a:t>
            </a:r>
          </a:p>
          <a:p>
            <a:pPr marL="0" indent="0">
              <a:buNone/>
            </a:pPr>
            <a:r>
              <a:rPr lang="en-GB" dirty="0"/>
              <a:t>Probability ≥ 0.4: "Doctor Available."</a:t>
            </a:r>
          </a:p>
          <a:p>
            <a:pPr marL="0" indent="0">
              <a:buNone/>
            </a:pPr>
            <a:r>
              <a:rPr lang="en-GB" b="1" dirty="0"/>
              <a:t>3. User Interface for Updating Details</a:t>
            </a:r>
          </a:p>
          <a:p>
            <a:pPr marL="0" indent="0">
              <a:buNone/>
            </a:pPr>
            <a:r>
              <a:rPr lang="en-GB" dirty="0"/>
              <a:t>Update Button: Allows editing of name, email, age, gender, address, and phone number.</a:t>
            </a:r>
          </a:p>
          <a:p>
            <a:pPr marL="0" indent="0">
              <a:buNone/>
            </a:pPr>
            <a:r>
              <a:rPr lang="en-GB" dirty="0"/>
              <a:t>Save Changes: Validates inputs and updates data with a confirmation message: "User details updated successfully."</a:t>
            </a:r>
          </a:p>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b="1" dirty="0"/>
              <a:t>4. Staff Dashboard</a:t>
            </a:r>
          </a:p>
          <a:p>
            <a:pPr marL="0" indent="0">
              <a:buNone/>
            </a:pPr>
            <a:r>
              <a:rPr lang="en-IN" dirty="0"/>
              <a:t>Medicine Availability:</a:t>
            </a:r>
          </a:p>
          <a:p>
            <a:pPr marL="0" indent="0">
              <a:buNone/>
            </a:pPr>
            <a:r>
              <a:rPr lang="en-IN" dirty="0"/>
              <a:t>Select medicine type, dosage, and location. Click "Predict" for availability:</a:t>
            </a:r>
          </a:p>
          <a:p>
            <a:pPr marL="0" indent="0">
              <a:buNone/>
            </a:pPr>
            <a:r>
              <a:rPr lang="en-IN" dirty="0"/>
              <a:t>&lt; 0.4: "Medicine Not Available."</a:t>
            </a:r>
          </a:p>
          <a:p>
            <a:pPr marL="0" indent="0">
              <a:buNone/>
            </a:pPr>
            <a:r>
              <a:rPr lang="en-IN" dirty="0"/>
              <a:t>≥ 0.4: "Medicine Available."</a:t>
            </a:r>
          </a:p>
          <a:p>
            <a:pPr marL="0" indent="0">
              <a:buNone/>
            </a:pPr>
            <a:r>
              <a:rPr lang="en-IN" dirty="0"/>
              <a:t>Doctor Management: Search, add, or delete doctor details from a CSV database.</a:t>
            </a:r>
          </a:p>
          <a:p>
            <a:pPr marL="0" indent="0">
              <a:buNone/>
            </a:pPr>
            <a:r>
              <a:rPr lang="en-IN" dirty="0"/>
              <a:t>Medicine Management: Search, add, or delete medicine details in a CSV database.</a:t>
            </a:r>
          </a:p>
          <a:p>
            <a:pPr marL="0" indent="0">
              <a:buNone/>
            </a:pPr>
            <a:r>
              <a:rPr lang="en-IN" b="1" dirty="0"/>
              <a:t>5. Data Fetching</a:t>
            </a:r>
          </a:p>
          <a:p>
            <a:pPr marL="0" indent="0">
              <a:buNone/>
            </a:pPr>
            <a:r>
              <a:rPr lang="en-IN" dirty="0"/>
              <a:t>Doctor Details: Fetched from a CSV file with doctor profiles (e.g., name, specialization).</a:t>
            </a:r>
          </a:p>
          <a:p>
            <a:pPr marL="0" indent="0">
              <a:buNone/>
            </a:pPr>
            <a:r>
              <a:rPr lang="en-IN" dirty="0"/>
              <a:t>Medicine Details: Fetched from a CSV file with stock levels and dosage details.</a:t>
            </a:r>
          </a:p>
          <a:p>
            <a:pPr marL="0" indent="0">
              <a:buNone/>
            </a:pPr>
            <a:r>
              <a:rPr lang="en-IN" b="1" dirty="0"/>
              <a:t>6. </a:t>
            </a:r>
            <a:r>
              <a:rPr lang="en-IN" b="1" dirty="0" err="1"/>
              <a:t>Supabase</a:t>
            </a:r>
            <a:r>
              <a:rPr lang="en-IN" b="1" dirty="0"/>
              <a:t> Database Structure</a:t>
            </a:r>
          </a:p>
          <a:p>
            <a:pPr marL="0" indent="0">
              <a:buNone/>
            </a:pPr>
            <a:r>
              <a:rPr lang="en-IN" dirty="0"/>
              <a:t>User Table: Stores patient login data (users).</a:t>
            </a:r>
          </a:p>
          <a:p>
            <a:pPr marL="0" indent="0">
              <a:buNone/>
            </a:pPr>
            <a:r>
              <a:rPr lang="en-IN" dirty="0"/>
              <a:t>Staff Table: Stores staff credentials and roles (staffs).</a:t>
            </a:r>
          </a:p>
          <a:p>
            <a:pPr marL="0" indent="0">
              <a:buNone/>
            </a:pPr>
            <a:r>
              <a:rPr lang="en-IN" dirty="0"/>
              <a:t>Unified Authentication: Manages both patients and staff (</a:t>
            </a:r>
            <a:r>
              <a:rPr lang="en-IN" dirty="0" err="1"/>
              <a:t>auth.users</a:t>
            </a:r>
            <a:r>
              <a:rPr lang="en-IN" dirty="0"/>
              <a:t>).</a:t>
            </a:r>
          </a:p>
        </p:txBody>
      </p:sp>
    </p:spTree>
    <p:extLst>
      <p:ext uri="{BB962C8B-B14F-4D97-AF65-F5344CB8AC3E}">
        <p14:creationId xmlns:p14="http://schemas.microsoft.com/office/powerpoint/2010/main" val="223778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4" name="Rectangle 1"/>
          <p:cNvSpPr>
            <a:spLocks noGrp="1" noChangeArrowheads="1"/>
          </p:cNvSpPr>
          <p:nvPr>
            <p:ph idx="1"/>
          </p:nvPr>
        </p:nvSpPr>
        <p:spPr bwMode="auto">
          <a:xfrm>
            <a:off x="812800" y="1407716"/>
            <a:ext cx="855784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Predict Medicine Availability with Real-Time Data</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Optimize Doctor Availability Based on Patient Load</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Integrate Predictive Analytics into Hospital Operations</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Secure and User-Friendly Authentication System</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Provide Dynamic Doctor Availability Predictions for Users</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Allow Users to Update Personal Information Efficiently</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Real-Time Medicine Availability Monitoring for Staff</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Enable Staff to Manage Doctor and Medicine Data</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Implement Database Integration for Efficient Data Fetching</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a:ln>
                  <a:noFill/>
                </a:ln>
                <a:solidFill>
                  <a:schemeClr val="tx1"/>
                </a:solidFill>
                <a:effectLst/>
                <a:latin typeface="Arial" panose="020B0604020202020204" pitchFamily="34" charset="0"/>
              </a:rPr>
              <a:t>Enhance Reporting and Analytics for Healthcare Management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a:t>
            </a:r>
            <a:endParaRPr lang="en-IN" dirty="0"/>
          </a:p>
        </p:txBody>
      </p:sp>
      <p:pic>
        <p:nvPicPr>
          <p:cNvPr id="5" name="Picture 4"/>
          <p:cNvPicPr/>
          <p:nvPr/>
        </p:nvPicPr>
        <p:blipFill rotWithShape="1">
          <a:blip r:embed="rId2"/>
          <a:srcRect l="23110" t="10819" r="20311" b="11713"/>
          <a:stretch/>
        </p:blipFill>
        <p:spPr bwMode="auto">
          <a:xfrm>
            <a:off x="1359877" y="1738312"/>
            <a:ext cx="9151815" cy="396691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8A2C149D477E4E814B4B477F0E243C" ma:contentTypeVersion="13" ma:contentTypeDescription="Create a new document." ma:contentTypeScope="" ma:versionID="89242249e9f2fc9f35c8ac40d1749aa8">
  <xsd:schema xmlns:xsd="http://www.w3.org/2001/XMLSchema" xmlns:xs="http://www.w3.org/2001/XMLSchema" xmlns:p="http://schemas.microsoft.com/office/2006/metadata/properties" xmlns:ns2="ed62f681-7444-4666-891e-c71d42de2ddf" xmlns:ns3="b8676f30-e579-463a-a8aa-821338b00374" targetNamespace="http://schemas.microsoft.com/office/2006/metadata/properties" ma:root="true" ma:fieldsID="a661edb3eb918c130b5b038713d75e6b" ns2:_="" ns3:_="">
    <xsd:import namespace="ed62f681-7444-4666-891e-c71d42de2ddf"/>
    <xsd:import namespace="b8676f30-e579-463a-a8aa-821338b003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62f681-7444-4666-891e-c71d42de2d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676f30-e579-463a-a8aa-821338b0037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08d022-328e-4f53-b2cf-c730c7a35dee}" ma:internalName="TaxCatchAll" ma:showField="CatchAllData" ma:web="b8676f30-e579-463a-a8aa-821338b003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d62f681-7444-4666-891e-c71d42de2ddf">
      <Terms xmlns="http://schemas.microsoft.com/office/infopath/2007/PartnerControls"/>
    </lcf76f155ced4ddcb4097134ff3c332f>
    <TaxCatchAll xmlns="b8676f30-e579-463a-a8aa-821338b00374" xsi:nil="true"/>
  </documentManagement>
</p:properties>
</file>

<file path=customXml/itemProps1.xml><?xml version="1.0" encoding="utf-8"?>
<ds:datastoreItem xmlns:ds="http://schemas.openxmlformats.org/officeDocument/2006/customXml" ds:itemID="{9D090204-2382-43A0-9A0B-F1E836556F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62f681-7444-4666-891e-c71d42de2ddf"/>
    <ds:schemaRef ds:uri="b8676f30-e579-463a-a8aa-821338b003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B4E444-F4E4-4CB4-B2CB-2AF705B93CE4}">
  <ds:schemaRefs>
    <ds:schemaRef ds:uri="http://schemas.microsoft.com/sharepoint/v3/contenttype/forms"/>
  </ds:schemaRefs>
</ds:datastoreItem>
</file>

<file path=customXml/itemProps3.xml><?xml version="1.0" encoding="utf-8"?>
<ds:datastoreItem xmlns:ds="http://schemas.openxmlformats.org/officeDocument/2006/customXml" ds:itemID="{B32D934B-9F3F-41A6-9AD5-48D30BF8769D}">
  <ds:schemaRefs>
    <ds:schemaRef ds:uri="http://schemas.microsoft.com/office/2006/documentManagement/types"/>
    <ds:schemaRef ds:uri="http://purl.org/dc/dcmitype/"/>
    <ds:schemaRef ds:uri="http://schemas.microsoft.com/office/infopath/2007/PartnerControls"/>
    <ds:schemaRef ds:uri="http://www.w3.org/XML/1998/namespace"/>
    <ds:schemaRef ds:uri="ed62f681-7444-4666-891e-c71d42de2ddf"/>
    <ds:schemaRef ds:uri="b8676f30-e579-463a-a8aa-821338b00374"/>
    <ds:schemaRef ds:uri="http://schemas.openxmlformats.org/package/2006/metadata/core-propertie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Bioinformatics</Template>
  <TotalTime>132</TotalTime>
  <Words>1747</Words>
  <Application>Microsoft Office PowerPoint</Application>
  <PresentationFormat>Widescreen</PresentationFormat>
  <Paragraphs>165</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Bookman Old Style</vt:lpstr>
      <vt:lpstr>Calibri</vt:lpstr>
      <vt:lpstr>Cambria</vt:lpstr>
      <vt:lpstr>Times New Roman</vt:lpstr>
      <vt:lpstr>Verdana</vt:lpstr>
      <vt:lpstr>Wingdings</vt:lpstr>
      <vt:lpstr>Bioinformatics</vt:lpstr>
      <vt:lpstr>PREDICTIVE ANALYSIS ON MEDICINES &amp; DOCTORS AVAILABILITY IN GOVERNMENT HOSPITALS</vt:lpstr>
      <vt:lpstr>Content</vt:lpstr>
      <vt:lpstr>Introduction</vt:lpstr>
      <vt:lpstr>Literature Review</vt:lpstr>
      <vt:lpstr>Research Gaps Identified</vt:lpstr>
      <vt:lpstr>Methodology/Modules</vt:lpstr>
      <vt:lpstr>Methodology/Modules</vt:lpstr>
      <vt:lpstr>Objectives</vt:lpstr>
      <vt:lpstr>System Design</vt:lpstr>
      <vt:lpstr>implementation</vt:lpstr>
      <vt:lpstr>Timeline of Project</vt:lpstr>
      <vt:lpstr>Expected Outcomes</vt:lpstr>
      <vt:lpstr>Outputs</vt:lpstr>
      <vt:lpstr>Project work mapping with SDG</vt:lpstr>
      <vt:lpstr>Conclusion</vt:lpstr>
      <vt:lpstr>Github Link</vt:lpstr>
      <vt:lpstr>References</vt:lpstr>
      <vt:lpstr>Publication details</vt:lpstr>
      <vt:lpstr>Achievements</vt:lpstr>
      <vt:lpstr>Achievements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Tarun Yadav</cp:lastModifiedBy>
  <cp:revision>36</cp:revision>
  <dcterms:created xsi:type="dcterms:W3CDTF">2023-03-16T03:26:00Z</dcterms:created>
  <dcterms:modified xsi:type="dcterms:W3CDTF">2025-01-20T07:08:23Z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y fmtid="{D5CDD505-2E9C-101B-9397-08002B2CF9AE}" pid="4" name="ContentTypeId">
    <vt:lpwstr>0x010100FA8A2C149D477E4E814B4B477F0E243C</vt:lpwstr>
  </property>
</Properties>
</file>